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1" r:id="rId3"/>
    <p:sldId id="265" r:id="rId4"/>
    <p:sldId id="279" r:id="rId5"/>
    <p:sldId id="280" r:id="rId6"/>
    <p:sldId id="272" r:id="rId7"/>
    <p:sldId id="273" r:id="rId8"/>
    <p:sldId id="276" r:id="rId9"/>
    <p:sldId id="268" r:id="rId10"/>
    <p:sldId id="274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24"/>
    <p:restoredTop sz="93735"/>
  </p:normalViewPr>
  <p:slideViewPr>
    <p:cSldViewPr snapToGrid="0" snapToObjects="1">
      <p:cViewPr>
        <p:scale>
          <a:sx n="81" d="100"/>
          <a:sy n="81" d="100"/>
        </p:scale>
        <p:origin x="-60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D611C-8A90-D344-B434-6E32E45E95A4}" type="datetimeFigureOut">
              <a:rPr lang="ru-UA" smtClean="0"/>
              <a:t>23.04.2025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ED32D-683D-F849-B6AA-61DC05AF45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397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D32D-683D-F849-B6AA-61DC05AF455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804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D32D-683D-F849-B6AA-61DC05AF4551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84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3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0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9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7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2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86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5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7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8B953-2079-8141-A73D-1DE90AE378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5D2A7-9940-824B-B346-9ED5A7397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5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twise.eventsair.com/esh202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briellieditori.it/wp-content/uploads/2020/01/maria-paola-brugnoli-sito2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aichp.com.au/grief-therapy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rickson-foundation.org/events/uvoi91vxlj2nz9419416gr6jkqbzu9" TargetMode="External"/><Relationship Id="rId13" Type="http://schemas.openxmlformats.org/officeDocument/2006/relationships/hyperlink" Target="https://www.erickson-foundation.org/events/intensive-training-level-d-1" TargetMode="External"/><Relationship Id="rId18" Type="http://schemas.openxmlformats.org/officeDocument/2006/relationships/hyperlink" Target="https://www.erickson-foundation.org/events/intensives-plus" TargetMode="External"/><Relationship Id="rId3" Type="http://schemas.openxmlformats.org/officeDocument/2006/relationships/hyperlink" Target="https://www.erickson-foundation.org/events?month=04-2025" TargetMode="External"/><Relationship Id="rId21" Type="http://schemas.openxmlformats.org/officeDocument/2006/relationships/image" Target="../media/image20.jpeg"/><Relationship Id="rId7" Type="http://schemas.openxmlformats.org/officeDocument/2006/relationships/hyperlink" Target="https://www.erickson-foundation.org/events/intensives-training-level-c" TargetMode="External"/><Relationship Id="rId12" Type="http://schemas.openxmlformats.org/officeDocument/2006/relationships/hyperlink" Target="https://www.erickson-foundation.org/events/ericksonian-choice-architecture-module-5" TargetMode="External"/><Relationship Id="rId17" Type="http://schemas.openxmlformats.org/officeDocument/2006/relationships/hyperlink" Target="https://www.erickson-foundation.org/events/ericksonian-choice-architecture-module-7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www.erickson-foundation.org/events?month=09-2025" TargetMode="External"/><Relationship Id="rId20" Type="http://schemas.openxmlformats.org/officeDocument/2006/relationships/hyperlink" Target="https://www.erickson-foundation.org/events/ericksonian-choice-architecture-module-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rickson-foundation.org/events/couples-conference" TargetMode="External"/><Relationship Id="rId11" Type="http://schemas.openxmlformats.org/officeDocument/2006/relationships/hyperlink" Target="https://www.erickson-foundation.org/events?month=07-2025" TargetMode="External"/><Relationship Id="rId5" Type="http://schemas.openxmlformats.org/officeDocument/2006/relationships/hyperlink" Target="https://www.erickson-foundation.org/events?month=05-2025" TargetMode="External"/><Relationship Id="rId15" Type="http://schemas.openxmlformats.org/officeDocument/2006/relationships/hyperlink" Target="https://www.erickson-foundation.org/events/ericksonian-choice-architecture-module-6" TargetMode="External"/><Relationship Id="rId10" Type="http://schemas.openxmlformats.org/officeDocument/2006/relationships/hyperlink" Target="https://www.erickson-foundation.org/events/ericksonian-choice-architecture-module-4" TargetMode="External"/><Relationship Id="rId19" Type="http://schemas.openxmlformats.org/officeDocument/2006/relationships/hyperlink" Target="https://www.erickson-foundation.org/events?month=10-2025" TargetMode="External"/><Relationship Id="rId4" Type="http://schemas.openxmlformats.org/officeDocument/2006/relationships/hyperlink" Target="https://www.erickson-foundation.org/events/ericksonian-choice-architecture-module-2" TargetMode="External"/><Relationship Id="rId9" Type="http://schemas.openxmlformats.org/officeDocument/2006/relationships/hyperlink" Target="https://www.erickson-foundation.org/events?month=06-2025" TargetMode="External"/><Relationship Id="rId14" Type="http://schemas.openxmlformats.org/officeDocument/2006/relationships/hyperlink" Target="https://www.erickson-foundation.org/events?month=08-202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501" y="1914213"/>
            <a:ext cx="118449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1009EE"/>
                </a:solidFill>
              </a:rPr>
              <a:t>ЗВІТ ПРО РОБОТУ СЕКЦІЇ ГІПНОСУГЕСТИВНОЇ ПСИХОТЕРАПІЇ АСОЦІАЦІЇ ПСИХОТЕРАПЕВТІВ ТА ПСИХОАНАЛІТИКІВ</a:t>
            </a:r>
          </a:p>
          <a:p>
            <a:pPr algn="ctr"/>
            <a:r>
              <a:rPr lang="uk-UA" sz="3600" b="1" dirty="0">
                <a:solidFill>
                  <a:srgbClr val="1009EE"/>
                </a:solidFill>
              </a:rPr>
              <a:t>УКРАЇНИ  </a:t>
            </a:r>
          </a:p>
          <a:p>
            <a:pPr algn="ctr"/>
            <a:r>
              <a:rPr lang="uk-UA" sz="3600" b="1" dirty="0">
                <a:solidFill>
                  <a:srgbClr val="1009EE"/>
                </a:solidFill>
              </a:rPr>
              <a:t>У 202</a:t>
            </a:r>
            <a:r>
              <a:rPr lang="en-US" sz="3600" b="1" dirty="0">
                <a:solidFill>
                  <a:srgbClr val="1009EE"/>
                </a:solidFill>
              </a:rPr>
              <a:t>4</a:t>
            </a:r>
            <a:r>
              <a:rPr lang="uk-UA" sz="3600" b="1" dirty="0">
                <a:solidFill>
                  <a:srgbClr val="1009EE"/>
                </a:solidFill>
              </a:rPr>
              <a:t> РОЦІ</a:t>
            </a:r>
            <a:endParaRPr lang="en-US" sz="3600" b="1" dirty="0">
              <a:solidFill>
                <a:srgbClr val="1009EE"/>
              </a:solidFill>
            </a:endParaRPr>
          </a:p>
          <a:p>
            <a:pPr algn="ctr"/>
            <a:r>
              <a:rPr lang="uk-UA" sz="3600" b="1" dirty="0">
                <a:solidFill>
                  <a:srgbClr val="1009EE"/>
                </a:solidFill>
              </a:rPr>
              <a:t> </a:t>
            </a:r>
            <a:r>
              <a:rPr lang="uk-UA" sz="2400" b="1" dirty="0">
                <a:solidFill>
                  <a:srgbClr val="1009EE"/>
                </a:solidFill>
              </a:rPr>
              <a:t>(засідання Президії АППУ 24.04.2025)</a:t>
            </a:r>
            <a:endParaRPr lang="en-US" sz="2400" b="1" dirty="0">
              <a:solidFill>
                <a:srgbClr val="1009EE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1B74C-EA65-9FAD-C045-29F2ACD61458}"/>
              </a:ext>
            </a:extLst>
          </p:cNvPr>
          <p:cNvSpPr txBox="1"/>
          <p:nvPr/>
        </p:nvSpPr>
        <p:spPr>
          <a:xfrm>
            <a:off x="8277679" y="5607532"/>
            <a:ext cx="6227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000" b="1" dirty="0">
                <a:solidFill>
                  <a:srgbClr val="1009EE"/>
                </a:solidFill>
              </a:rPr>
              <a:t>Доповідач: </a:t>
            </a:r>
            <a:r>
              <a:rPr lang="ru-RU" sz="2000" b="1" dirty="0">
                <a:solidFill>
                  <a:srgbClr val="1009EE"/>
                </a:solidFill>
              </a:rPr>
              <a:t>п</a:t>
            </a:r>
            <a:r>
              <a:rPr lang="ru-UA" sz="2000" b="1" dirty="0">
                <a:solidFill>
                  <a:srgbClr val="1009EE"/>
                </a:solidFill>
              </a:rPr>
              <a:t>рофесор </a:t>
            </a:r>
          </a:p>
          <a:p>
            <a:r>
              <a:rPr lang="ru-UA" sz="2000" b="1" dirty="0">
                <a:solidFill>
                  <a:srgbClr val="1009EE"/>
                </a:solidFill>
              </a:rPr>
              <a:t>Борис ІВНЄВ</a:t>
            </a:r>
          </a:p>
          <a:p>
            <a:endParaRPr lang="ru-UA" sz="2000" b="1" dirty="0">
              <a:solidFill>
                <a:srgbClr val="1009E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71EC2-01E4-2007-A5BE-1A3824A44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55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E373F-58EA-9B9B-B89A-329E1DC6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06B4D-3903-2105-E19C-0F3712D860C0}"/>
              </a:ext>
            </a:extLst>
          </p:cNvPr>
          <p:cNvSpPr txBox="1"/>
          <p:nvPr/>
        </p:nvSpPr>
        <p:spPr>
          <a:xfrm>
            <a:off x="3810000" y="2596681"/>
            <a:ext cx="5998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1009EE"/>
                </a:solidFill>
              </a:rPr>
              <a:t>ДЯКУЮ ЗА УВАГУ!</a:t>
            </a:r>
            <a:endParaRPr lang="ru-UA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B1A50-ED42-CA32-AD9C-B7287AF6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55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72283-E585-193A-2FB6-1332A508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85506F6-B7E5-967B-4FB2-54C62D79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E6FA2E-D9F7-2906-FEC7-D597988B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28A211-D3AA-5E4E-4CB9-53BA48376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227C4-3102-9AD2-BD22-EDDE576CF443}"/>
              </a:ext>
            </a:extLst>
          </p:cNvPr>
          <p:cNvSpPr txBox="1"/>
          <p:nvPr/>
        </p:nvSpPr>
        <p:spPr>
          <a:xfrm>
            <a:off x="4260344" y="156752"/>
            <a:ext cx="7511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EUROPEAN SOCIETY OF HYPNOSIS (ESH)</a:t>
            </a:r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48F6C2-9489-B8D8-E609-438BFF1D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09F5A5-7496-2EE4-92A5-56A732B5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56" y="1784463"/>
            <a:ext cx="2562130" cy="362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8A290C-E9DF-7583-9842-883A37782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03360" y="1433391"/>
            <a:ext cx="2398045" cy="339353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F2AE27-DC34-4B98-A9B1-ABC43B744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394" y="2840741"/>
            <a:ext cx="3173423" cy="44907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B50B0C-FC62-628F-80D1-2B575A400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3998" y="1781704"/>
            <a:ext cx="2796727" cy="39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57CDD-DABB-3D86-1149-943EDE0B1F32}"/>
              </a:ext>
            </a:extLst>
          </p:cNvPr>
          <p:cNvSpPr txBox="1"/>
          <p:nvPr/>
        </p:nvSpPr>
        <p:spPr>
          <a:xfrm>
            <a:off x="4260344" y="156752"/>
            <a:ext cx="7511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EUROPEAN SOCIETY OF HYPNOSIS (ESH)</a:t>
            </a:r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0DB45A-3A68-AE74-3422-E6F52C299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pic>
        <p:nvPicPr>
          <p:cNvPr id="9" name="Picture 1" descr="A book cover with a building in th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A8B6605-E87B-4B63-3CF0-A47BE0E68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46" y="2229430"/>
            <a:ext cx="7692708" cy="3367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530A6E-5E97-8C6A-13C5-C6CE6A4FCBE2}"/>
              </a:ext>
            </a:extLst>
          </p:cNvPr>
          <p:cNvSpPr txBox="1"/>
          <p:nvPr/>
        </p:nvSpPr>
        <p:spPr>
          <a:xfrm>
            <a:off x="3857931" y="5998854"/>
            <a:ext cx="5720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800" b="1" i="0" u="none" strike="noStrike" dirty="0">
                <a:solidFill>
                  <a:srgbClr val="1009EE"/>
                </a:solidFill>
                <a:effectLst/>
                <a:latin typeface="Arial" panose="020B0604020202020204" pitchFamily="34" charset="0"/>
              </a:rPr>
              <a:t>ESH Scientific Committee</a:t>
            </a:r>
            <a:endParaRPr lang="ru-UA" sz="2800" b="1" dirty="0">
              <a:solidFill>
                <a:srgbClr val="1009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94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759E2-9203-5377-E0B0-26D8CCE05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392D11E-DFE8-6E49-67FE-B4B0CB47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23B79D4-AB4B-2F43-F76A-EDF347325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794B86D-1FA2-BF1C-4947-311A92E1C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E08A5-C3BB-F008-A2A8-ACC03024A1DC}"/>
              </a:ext>
            </a:extLst>
          </p:cNvPr>
          <p:cNvSpPr txBox="1"/>
          <p:nvPr/>
        </p:nvSpPr>
        <p:spPr>
          <a:xfrm>
            <a:off x="4260344" y="156752"/>
            <a:ext cx="7511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INTERNATIONAL SOCIETY OF HYPNOSIS (ISH)</a:t>
            </a:r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A581D6-DA06-8877-DCB7-77A686E37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EABE19-7C96-EAEF-D37F-4786057A4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700"/>
            <a:ext cx="2849737" cy="40327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BEC1CB-D76D-3EC4-0172-4C9091CA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81091" y="586123"/>
            <a:ext cx="3967840" cy="56149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FF339-69B4-A25A-C276-49C040389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286" y="1349853"/>
            <a:ext cx="2892028" cy="40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84BBF-6BFA-B1E0-E3E9-18BCE519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E624237-5D72-B527-CDEE-8B3E7C858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B220F9-220C-D7CE-12FC-FFC334275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C4B3E28-2B17-FA41-FB19-1DC9DC0F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12FB7-1F8A-1C14-E75C-7ED1B29352F9}"/>
              </a:ext>
            </a:extLst>
          </p:cNvPr>
          <p:cNvSpPr txBox="1"/>
          <p:nvPr/>
        </p:nvSpPr>
        <p:spPr>
          <a:xfrm>
            <a:off x="4260344" y="156752"/>
            <a:ext cx="7511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INTERNATIONAL SOCIETY OF HYPNOSIS (ISH)</a:t>
            </a:r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CA2C1-731B-F26B-0B0A-CB0ED266A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693E2D-EE4E-D39A-4C67-3BA3E22F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50" y="1708542"/>
            <a:ext cx="2857347" cy="40435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72F035-96AE-7813-7AB8-78073B42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96589" y="663753"/>
            <a:ext cx="2395834" cy="33904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F06031-5919-501A-BE2B-5DC9200CE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486" y="2312041"/>
            <a:ext cx="2920582" cy="29205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E97D1-A786-364D-0740-E8700223E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44" y="2638044"/>
            <a:ext cx="2389590" cy="2986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B0E84-D47B-E7FB-CF59-429C0A123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674" y="3556874"/>
            <a:ext cx="2049550" cy="29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1EA70-FA87-A3B8-9723-C31007CC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4AF75-5A2B-17D0-3D1E-A9CDE9A5625B}"/>
              </a:ext>
            </a:extLst>
          </p:cNvPr>
          <p:cNvSpPr txBox="1"/>
          <p:nvPr/>
        </p:nvSpPr>
        <p:spPr>
          <a:xfrm>
            <a:off x="4724550" y="2072137"/>
            <a:ext cx="3264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br>
              <a:rPr lang="en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uk-UA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«Клінічний гіпноз в лікуванні психосоматичних захворювань»</a:t>
            </a:r>
            <a:endParaRPr lang="ru-RU" b="1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1E04-E64C-2B35-B0B3-1FC49BEA7465}"/>
              </a:ext>
            </a:extLst>
          </p:cNvPr>
          <p:cNvSpPr txBox="1"/>
          <p:nvPr/>
        </p:nvSpPr>
        <p:spPr>
          <a:xfrm>
            <a:off x="5004290" y="4157421"/>
            <a:ext cx="2984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uk-UA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«Техніка гіпнозу в терапії гострого та хронічного болю”.</a:t>
            </a:r>
            <a:endParaRPr lang="uk-UA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uk-UA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17226-D90E-E4C4-C966-4DE4651BEDFD}"/>
              </a:ext>
            </a:extLst>
          </p:cNvPr>
          <p:cNvSpPr txBox="1"/>
          <p:nvPr/>
        </p:nvSpPr>
        <p:spPr>
          <a:xfrm>
            <a:off x="3407288" y="156752"/>
            <a:ext cx="8365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”ITALIAN SCIENTIFIC SOCIETY OF CLINICAL HYPNOSIS IN PSYCHOTHERAPY AND HUMANISTIC MEDICINE” (SIPMU)</a:t>
            </a:r>
          </a:p>
          <a:p>
            <a:pPr algn="ctr"/>
            <a:endParaRPr lang="en-US" sz="2800" b="1" dirty="0">
              <a:solidFill>
                <a:srgbClr val="1009EE"/>
              </a:solidFill>
            </a:endParaRPr>
          </a:p>
          <a:p>
            <a:pPr algn="ctr"/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4" name="Picture 2" descr="Maria Paola Brugnoli">
            <a:hlinkClick r:id="rId3" tooltip="Maria Paola Brugnoli"/>
            <a:extLst>
              <a:ext uri="{FF2B5EF4-FFF2-40B4-BE49-F238E27FC236}">
                <a16:creationId xmlns:a16="http://schemas.microsoft.com/office/drawing/2014/main" id="{DBFC316C-2BE5-8026-5357-20F3C109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24" y="1868757"/>
            <a:ext cx="3696790" cy="206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216EAC-E84D-EB49-F98D-711A1E8A147A}"/>
              </a:ext>
            </a:extLst>
          </p:cNvPr>
          <p:cNvSpPr txBox="1"/>
          <p:nvPr/>
        </p:nvSpPr>
        <p:spPr>
          <a:xfrm>
            <a:off x="8075524" y="4242448"/>
            <a:ext cx="3696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i="0" u="none" strike="noStrike" dirty="0">
                <a:solidFill>
                  <a:srgbClr val="1009EE"/>
                </a:solidFill>
                <a:effectLst/>
                <a:latin typeface="Arial" panose="020B0604020202020204" pitchFamily="34" charset="0"/>
              </a:rPr>
              <a:t>MARIYA PAOLA BRUGNOLI, MD Spec. Anesthesia Intensive Care, Pain Therapy, Palliative Care, PhD Neuroscience, Psychology, Psychiatry</a:t>
            </a:r>
            <a:endParaRPr lang="ru-UA" b="1" dirty="0">
              <a:solidFill>
                <a:srgbClr val="1009EE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63EA6F-85A2-ABAB-3DC6-CC9C64852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77" y="1552063"/>
            <a:ext cx="2061457" cy="257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9638C8-047A-0A5D-E1A5-65250386800D}"/>
              </a:ext>
            </a:extLst>
          </p:cNvPr>
          <p:cNvSpPr txBox="1"/>
          <p:nvPr/>
        </p:nvSpPr>
        <p:spPr>
          <a:xfrm>
            <a:off x="143065" y="4264055"/>
            <a:ext cx="3264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" b="1" dirty="0">
                <a:solidFill>
                  <a:srgbClr val="1009EE"/>
                </a:solidFill>
                <a:latin typeface="Arial" panose="020B0604020202020204" pitchFamily="34" charset="0"/>
              </a:rPr>
              <a:t>HARVEY MAX CHOCHINOV, OC, OM, MD, PhD, FRCPC, FRSC Distinguished Professor of Psychiatry</a:t>
            </a:r>
            <a:br>
              <a:rPr lang="en" b="1" dirty="0">
                <a:solidFill>
                  <a:srgbClr val="1009EE"/>
                </a:solidFill>
                <a:latin typeface="Arial" panose="020B0604020202020204" pitchFamily="34" charset="0"/>
              </a:rPr>
            </a:br>
            <a:r>
              <a:rPr lang="en" b="1" dirty="0">
                <a:solidFill>
                  <a:srgbClr val="1009EE"/>
                </a:solidFill>
                <a:latin typeface="Arial" panose="020B0604020202020204" pitchFamily="34" charset="0"/>
              </a:rPr>
              <a:t>University of Manitoba</a:t>
            </a:r>
          </a:p>
          <a:p>
            <a:pPr algn="l"/>
            <a:r>
              <a:rPr lang="en" b="1" dirty="0">
                <a:solidFill>
                  <a:srgbClr val="1009EE"/>
                </a:solidFill>
                <a:latin typeface="Arial" panose="020B0604020202020204" pitchFamily="34" charset="0"/>
              </a:rPr>
              <a:t>Senior Scientist, Cancer</a:t>
            </a:r>
            <a:r>
              <a:rPr lang="uk-UA" b="1" dirty="0">
                <a:solidFill>
                  <a:srgbClr val="1009EE"/>
                </a:solidFill>
                <a:latin typeface="Arial" panose="020B0604020202020204" pitchFamily="34" charset="0"/>
              </a:rPr>
              <a:t> </a:t>
            </a:r>
            <a:r>
              <a:rPr lang="en" b="1" dirty="0">
                <a:solidFill>
                  <a:srgbClr val="1009EE"/>
                </a:solidFill>
                <a:latin typeface="Arial" panose="020B0604020202020204" pitchFamily="34" charset="0"/>
              </a:rPr>
              <a:t>Care Manitoba Research Institute</a:t>
            </a:r>
          </a:p>
          <a:p>
            <a:endParaRPr lang="ru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5E70B-5BE0-CFC3-2666-B8FDA784603A}"/>
              </a:ext>
            </a:extLst>
          </p:cNvPr>
          <p:cNvSpPr txBox="1"/>
          <p:nvPr/>
        </p:nvSpPr>
        <p:spPr>
          <a:xfrm>
            <a:off x="2537943" y="1963950"/>
            <a:ext cx="2186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Гідність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інтенсивний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догляд: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новий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погляд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людські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страждання</a:t>
            </a:r>
            <a:endParaRPr lang="ru-UA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6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7BC201-13E1-B49F-62B8-EE27FF68D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30A2958-BB4B-AE49-C513-18E228155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56005"/>
              </p:ext>
            </p:extLst>
          </p:nvPr>
        </p:nvGraphicFramePr>
        <p:xfrm>
          <a:off x="253780" y="2520464"/>
          <a:ext cx="7162800" cy="4888509"/>
        </p:xfrm>
        <a:graphic>
          <a:graphicData uri="http://schemas.openxmlformats.org/drawingml/2006/table">
            <a:tbl>
              <a:tblPr/>
              <a:tblGrid>
                <a:gridCol w="7162800">
                  <a:extLst>
                    <a:ext uri="{9D8B030D-6E8A-4147-A177-3AD203B41FA5}">
                      <a16:colId xmlns:a16="http://schemas.microsoft.com/office/drawing/2014/main" val="3762171250"/>
                    </a:ext>
                  </a:extLst>
                </a:gridCol>
              </a:tblGrid>
              <a:tr h="177763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792720"/>
                  </a:ext>
                </a:extLst>
              </a:tr>
              <a:tr h="288867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98894" marR="98894" marT="49447" marB="494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86387"/>
                  </a:ext>
                </a:extLst>
              </a:tr>
              <a:tr h="399969">
                <a:tc>
                  <a:txBody>
                    <a:bodyPr/>
                    <a:lstStyle/>
                    <a:p>
                      <a:r>
                        <a:rPr lang="en" sz="1000" b="1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Final Reminder</a:t>
                      </a:r>
                      <a:endParaRPr lang="en" sz="1000">
                        <a:effectLst/>
                      </a:endParaRPr>
                    </a:p>
                  </a:txBody>
                  <a:tcPr marL="98894" marR="98894" marT="98894" marB="988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167129"/>
                  </a:ext>
                </a:extLst>
              </a:tr>
              <a:tr h="288867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49447" marR="49447" marT="49447" marB="494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74562"/>
                  </a:ext>
                </a:extLst>
              </a:tr>
              <a:tr h="177763">
                <a:tc>
                  <a:txBody>
                    <a:bodyPr/>
                    <a:lstStyle/>
                    <a:p>
                      <a:endParaRPr lang="ru-UA" sz="1000">
                        <a:effectLst/>
                      </a:endParaRPr>
                    </a:p>
                  </a:txBody>
                  <a:tcPr marL="49447" marR="494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258904"/>
                  </a:ext>
                </a:extLst>
              </a:tr>
              <a:tr h="177763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016806"/>
                  </a:ext>
                </a:extLst>
              </a:tr>
              <a:tr h="288867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98894" marR="98894" marT="49447" marB="494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931756"/>
                  </a:ext>
                </a:extLst>
              </a:tr>
              <a:tr h="1822082">
                <a:tc>
                  <a:txBody>
                    <a:bodyPr/>
                    <a:lstStyle/>
                    <a:p>
                      <a:r>
                        <a:rPr lang="en" sz="1000" b="0" i="1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"You will always be in my heart..."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1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4-5 </a:t>
                      </a:r>
                      <a:r>
                        <a:rPr lang="en" sz="1000" b="1" dirty="0" err="1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Desember</a:t>
                      </a:r>
                      <a:r>
                        <a:rPr lang="en" sz="1000" b="1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 2024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15h00 to 20h30 AEDT (Sydney)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06h00 to 11h00 SAST (Johannesburg)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05h00 to 10h30 CET   (Europe)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23h00 to 04h30 EST    (North America)</a:t>
                      </a:r>
                      <a:b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" sz="1000" b="0" dirty="0">
                          <a:solidFill>
                            <a:srgbClr val="F2F2F2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  <a:endParaRPr lang="en" sz="1000" dirty="0">
                        <a:effectLst/>
                      </a:endParaRPr>
                    </a:p>
                  </a:txBody>
                  <a:tcPr marL="98894" marR="98894" marT="98894" marB="988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D5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9926"/>
                  </a:ext>
                </a:extLst>
              </a:tr>
              <a:tr h="288867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98894" marR="98894" marT="0" marB="988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548854"/>
                  </a:ext>
                </a:extLst>
              </a:tr>
              <a:tr h="399969">
                <a:tc>
                  <a:txBody>
                    <a:bodyPr/>
                    <a:lstStyle/>
                    <a:p>
                      <a:pPr algn="ctr"/>
                      <a:r>
                        <a:rPr lang="en" sz="1000" b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hlinkClick r:id="rId4" tooltip="Info and Register Grief Therapy"/>
                        </a:rPr>
                        <a:t>Info and Register Grief Therapy</a:t>
                      </a:r>
                      <a:endParaRPr lang="en" sz="1000" dirty="0">
                        <a:effectLst/>
                      </a:endParaRPr>
                    </a:p>
                  </a:txBody>
                  <a:tcPr marL="98894" marR="98894" marT="98894" marB="9889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13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33228"/>
                  </a:ext>
                </a:extLst>
              </a:tr>
              <a:tr h="399969">
                <a:tc>
                  <a:txBody>
                    <a:bodyPr/>
                    <a:lstStyle/>
                    <a:p>
                      <a:endParaRPr lang="ru-UA" sz="1000"/>
                    </a:p>
                  </a:txBody>
                  <a:tcPr marL="98894" marR="98894" marT="98894" marB="9889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3346"/>
                  </a:ext>
                </a:extLst>
              </a:tr>
              <a:tr h="177763">
                <a:tc>
                  <a:txBody>
                    <a:bodyPr/>
                    <a:lstStyle/>
                    <a:p>
                      <a:endParaRPr lang="ru-UA" sz="10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500048"/>
                  </a:ext>
                </a:extLst>
              </a:tr>
            </a:tbl>
          </a:graphicData>
        </a:graphic>
      </p:graphicFrame>
      <p:pic>
        <p:nvPicPr>
          <p:cNvPr id="2049" name="Picture 1">
            <a:extLst>
              <a:ext uri="{FF2B5EF4-FFF2-40B4-BE49-F238E27FC236}">
                <a16:creationId xmlns:a16="http://schemas.microsoft.com/office/drawing/2014/main" id="{6A272081-E731-2EAA-D9C4-113B3B9E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0" y="1661427"/>
            <a:ext cx="71628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D75763-A248-E77A-3029-AFCE0FDF941C}"/>
              </a:ext>
            </a:extLst>
          </p:cNvPr>
          <p:cNvSpPr txBox="1"/>
          <p:nvPr/>
        </p:nvSpPr>
        <p:spPr>
          <a:xfrm>
            <a:off x="3579336" y="228600"/>
            <a:ext cx="826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 </a:t>
            </a:r>
            <a:r>
              <a:rPr lang="en-US" sz="2800" b="1" dirty="0">
                <a:solidFill>
                  <a:srgbClr val="1009EE"/>
                </a:solidFill>
              </a:rPr>
              <a:t>AUSTRALIAN INSTITUTE OF CLINICAL HYPNOSIS AND PSYCHOTHERAPY (AICHP)</a:t>
            </a:r>
            <a:endParaRPr lang="ru-UA" sz="2800" b="1" dirty="0">
              <a:solidFill>
                <a:srgbClr val="1009EE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DE2E1B-82D1-BBF9-88E0-A7023FCA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43" y="1418171"/>
            <a:ext cx="4330271" cy="24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490178-6F6E-206E-9126-53A9B4332DC2}"/>
              </a:ext>
            </a:extLst>
          </p:cNvPr>
          <p:cNvSpPr txBox="1"/>
          <p:nvPr/>
        </p:nvSpPr>
        <p:spPr>
          <a:xfrm>
            <a:off x="8299938" y="3974123"/>
            <a:ext cx="3472376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75"/>
              </a:lnSpc>
              <a:buNone/>
            </a:pPr>
            <a:r>
              <a:rPr lang="en" b="1" i="0" dirty="0">
                <a:solidFill>
                  <a:srgbClr val="444444"/>
                </a:solidFill>
                <a:effectLst/>
                <a:latin typeface="Helvetica" pitchFamily="2" charset="0"/>
              </a:rPr>
              <a:t>BODY TALK:</a:t>
            </a:r>
          </a:p>
          <a:p>
            <a:pPr algn="ctr">
              <a:lnSpc>
                <a:spcPts val="1875"/>
              </a:lnSpc>
              <a:buNone/>
            </a:pPr>
            <a:r>
              <a:rPr lang="en" dirty="0">
                <a:solidFill>
                  <a:srgbClr val="757575"/>
                </a:solidFill>
                <a:effectLst/>
                <a:latin typeface="Helvetica" pitchFamily="2" charset="0"/>
              </a:rPr>
              <a:t>Advancing flow, embodiment and self-regulation in your traumatized clients: </a:t>
            </a:r>
            <a:r>
              <a:rPr lang="en" b="0" i="1" dirty="0">
                <a:solidFill>
                  <a:srgbClr val="949494"/>
                </a:solidFill>
                <a:effectLst/>
                <a:latin typeface="Georgia" panose="02040502050405020303" pitchFamily="18" charset="0"/>
              </a:rPr>
              <a:t>Combining Polyvagal Theory and the Somatic Experiencing Approach</a:t>
            </a:r>
          </a:p>
          <a:p>
            <a:pPr algn="ctr">
              <a:lnSpc>
                <a:spcPts val="1800"/>
              </a:lnSpc>
              <a:spcBef>
                <a:spcPts val="750"/>
              </a:spcBef>
              <a:spcAft>
                <a:spcPts val="750"/>
              </a:spcAft>
              <a:buNone/>
            </a:pPr>
            <a:r>
              <a:rPr lang="en" b="1" dirty="0">
                <a:solidFill>
                  <a:srgbClr val="757575"/>
                </a:solidFill>
                <a:effectLst/>
                <a:latin typeface="Helvetica" pitchFamily="2" charset="0"/>
              </a:rPr>
              <a:t>With Live Demonstrations</a:t>
            </a:r>
            <a:br>
              <a:rPr lang="en" dirty="0">
                <a:solidFill>
                  <a:srgbClr val="757575"/>
                </a:solidFill>
                <a:effectLst/>
                <a:latin typeface="Helvetica" pitchFamily="2" charset="0"/>
              </a:rPr>
            </a:br>
            <a:r>
              <a:rPr lang="en" dirty="0">
                <a:solidFill>
                  <a:srgbClr val="757575"/>
                </a:solidFill>
                <a:effectLst/>
                <a:latin typeface="Helvetica" pitchFamily="2" charset="0"/>
              </a:rPr>
              <a:t>10 CPD HOURS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6377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890A-8A17-F400-5033-CA77D660A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E497143-E3D0-9219-4FFD-53C69F40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5435718-D1FC-355D-9613-6098483CD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90DE3CD-3F9B-8FD8-9132-5BFBC831C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744B61-7950-EA9A-C3D5-14C3C9C8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24F0E-DAC3-2D4D-F438-D0B7C0E2A575}"/>
              </a:ext>
            </a:extLst>
          </p:cNvPr>
          <p:cNvSpPr txBox="1"/>
          <p:nvPr/>
        </p:nvSpPr>
        <p:spPr>
          <a:xfrm>
            <a:off x="4249617" y="940526"/>
            <a:ext cx="770206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" sz="2800" b="1" dirty="0">
                <a:solidFill>
                  <a:srgbClr val="1009EE"/>
                </a:solidFill>
                <a:effectLst/>
                <a:latin typeface="var(--heading-font-font-family)"/>
              </a:rPr>
              <a:t>Upcoming Events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2, 2025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3"/>
              </a:rPr>
              <a:t>April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4"/>
              </a:rPr>
              <a:t>Ericksonian Choice Architecture - Module 2 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Apr 16,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5"/>
              </a:rPr>
              <a:t>May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6"/>
              </a:rPr>
              <a:t>Couples 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  <a:hlinkClick r:id="rId6"/>
              </a:rPr>
              <a:t>Conference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</a:rPr>
              <a:t>May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 2, 2025 – May 4, 2025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7"/>
              </a:rPr>
              <a:t>Intensives Training Level 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  <a:hlinkClick r:id="rId7"/>
              </a:rPr>
              <a:t>C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</a:rPr>
              <a:t>May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 9, 2025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8"/>
              </a:rPr>
              <a:t>Ericksonian Choice Architecture - Module 3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M</a:t>
            </a:r>
            <a:b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9"/>
              </a:rPr>
            </a:b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9"/>
              </a:rPr>
              <a:t>June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0"/>
              </a:rPr>
              <a:t>Ericksonian Choice Architecture - Module 4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Jun 11,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1"/>
              </a:rPr>
              <a:t>July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2"/>
              </a:rPr>
              <a:t>Ericksonian Choice Architecture - Module 5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Jul 16, 2025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3"/>
              </a:rPr>
              <a:t>Intensive Training Level 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  <a:hlinkClick r:id="rId13"/>
              </a:rPr>
              <a:t>D</a:t>
            </a:r>
            <a:r>
              <a:rPr lang="en" b="0" i="0" u="none" strike="noStrike" dirty="0" err="1">
                <a:solidFill>
                  <a:srgbClr val="FFFFFF"/>
                </a:solidFill>
                <a:effectLst/>
                <a:latin typeface="Poppins" pitchFamily="2" charset="0"/>
              </a:rPr>
              <a:t>Jul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 18, 2025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4"/>
              </a:rPr>
              <a:t>August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5"/>
              </a:rPr>
              <a:t>Ericksonian Choice Architecture - Module 6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Aug 13,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6"/>
              </a:rPr>
              <a:t>September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7"/>
              </a:rPr>
              <a:t>Ericksonian Choice Architecture - Module 7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Sep 10, 2025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8"/>
              </a:rPr>
              <a:t>Intensives +</a:t>
            </a: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</a:rPr>
              <a:t>Sep 17, 2025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FFFFFF"/>
                </a:solidFill>
                <a:effectLst/>
                <a:latin typeface="Poppins" pitchFamily="2" charset="0"/>
                <a:hlinkClick r:id="rId19"/>
              </a:rPr>
              <a:t>October 2025</a:t>
            </a:r>
            <a:endParaRPr lang="en" b="0" i="0" u="none" strike="noStrike" dirty="0">
              <a:solidFill>
                <a:srgbClr val="FFFFFF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1009EE"/>
                </a:solidFill>
                <a:effectLst/>
                <a:latin typeface="Poppins" pitchFamily="2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Ericksonian Choice Architecture - Module 8</a:t>
            </a:r>
            <a:endParaRPr lang="en" b="0" i="0" u="none" strike="noStrike" dirty="0">
              <a:solidFill>
                <a:srgbClr val="1009EE"/>
              </a:solidFill>
              <a:effectLst/>
              <a:latin typeface="Poppins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u="none" strike="noStrike" dirty="0">
                <a:solidFill>
                  <a:srgbClr val="1009EE"/>
                </a:solidFill>
                <a:effectLst/>
                <a:latin typeface="Poppins" pitchFamily="2" charset="0"/>
              </a:rPr>
              <a:t>Oct 22, 2025</a:t>
            </a:r>
          </a:p>
          <a:p>
            <a:br>
              <a:rPr lang="en" dirty="0">
                <a:effectLst/>
              </a:rPr>
            </a:br>
            <a:endParaRPr lang="en" dirty="0">
              <a:effectLst/>
            </a:endParaRPr>
          </a:p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C6501-08BF-4DB8-4A13-30A406B53F26}"/>
              </a:ext>
            </a:extLst>
          </p:cNvPr>
          <p:cNvSpPr txBox="1"/>
          <p:nvPr/>
        </p:nvSpPr>
        <p:spPr>
          <a:xfrm>
            <a:off x="492369" y="1463862"/>
            <a:ext cx="35989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1009EE"/>
                </a:solidFill>
              </a:rPr>
              <a:t>Засновник </a:t>
            </a:r>
            <a:r>
              <a:rPr lang="en" sz="2800" b="1" dirty="0">
                <a:solidFill>
                  <a:srgbClr val="1009EE"/>
                </a:solidFill>
              </a:rPr>
              <a:t>The Milton H. Erickson Foundation</a:t>
            </a:r>
          </a:p>
          <a:p>
            <a:endParaRPr lang="ru-UA" dirty="0"/>
          </a:p>
        </p:txBody>
      </p:sp>
      <p:pic>
        <p:nvPicPr>
          <p:cNvPr id="1028" name="Picture 4" descr="Jeffrey K. Zeig profile image">
            <a:extLst>
              <a:ext uri="{FF2B5EF4-FFF2-40B4-BE49-F238E27FC236}">
                <a16:creationId xmlns:a16="http://schemas.microsoft.com/office/drawing/2014/main" id="{9082407A-53B3-087B-0B37-D10E9F87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2410433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F809A2-77DC-49A5-0D90-33F6E6736FF2}"/>
              </a:ext>
            </a:extLst>
          </p:cNvPr>
          <p:cNvSpPr txBox="1"/>
          <p:nvPr/>
        </p:nvSpPr>
        <p:spPr>
          <a:xfrm>
            <a:off x="586154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i="0" u="none" strike="noStrike" dirty="0">
                <a:solidFill>
                  <a:srgbClr val="1009EE"/>
                </a:solidFill>
                <a:effectLst/>
                <a:latin typeface="Amazon Ember"/>
              </a:rPr>
              <a:t>Jeffrey K. Zeig, Ph.D.</a:t>
            </a:r>
            <a:endParaRPr lang="ru-UA" b="1" dirty="0">
              <a:solidFill>
                <a:srgbClr val="1009E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745AC-D83D-3586-5753-0E97B532D7E7}"/>
              </a:ext>
            </a:extLst>
          </p:cNvPr>
          <p:cNvSpPr txBox="1"/>
          <p:nvPr/>
        </p:nvSpPr>
        <p:spPr>
          <a:xfrm>
            <a:off x="3407288" y="156752"/>
            <a:ext cx="8365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1009EE"/>
                </a:solidFill>
              </a:rPr>
              <a:t>СПІВПРАЦЯ З</a:t>
            </a:r>
            <a:r>
              <a:rPr lang="en-US" sz="2800" b="1" dirty="0">
                <a:solidFill>
                  <a:srgbClr val="1009EE"/>
                </a:solidFill>
              </a:rPr>
              <a:t> </a:t>
            </a:r>
            <a:r>
              <a:rPr lang="en" sz="2800" b="1" dirty="0">
                <a:solidFill>
                  <a:srgbClr val="1009EE"/>
                </a:solidFill>
              </a:rPr>
              <a:t>THE MILTON H. ERICKSON FOUNDATION</a:t>
            </a:r>
          </a:p>
          <a:p>
            <a:pPr algn="ctr"/>
            <a:endParaRPr lang="en-US" sz="2800" b="1" dirty="0">
              <a:solidFill>
                <a:srgbClr val="1009EE"/>
              </a:solidFill>
            </a:endParaRPr>
          </a:p>
          <a:p>
            <a:pPr algn="ctr"/>
            <a:endParaRPr lang="ru-UA" sz="2800" b="1" dirty="0">
              <a:solidFill>
                <a:srgbClr val="1009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8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38426" y="111033"/>
            <a:ext cx="78562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B6816A-BF7F-ECAB-AFB9-0859C0E0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61DEA-6CE7-6047-F98A-CB87914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9C837-F9D2-3842-D2FB-8A8B40F65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133892"/>
            <a:ext cx="3060286" cy="128427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44F74-2567-4AB4-0580-BDE43C65DB7B}"/>
              </a:ext>
            </a:extLst>
          </p:cNvPr>
          <p:cNvSpPr txBox="1"/>
          <p:nvPr/>
        </p:nvSpPr>
        <p:spPr>
          <a:xfrm>
            <a:off x="2364827" y="1552063"/>
            <a:ext cx="8734097" cy="415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COURSE TITLE: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COURSE OF SPECIALIZATION IN PSYCHOSOMATIC HYPNOSIS</a:t>
            </a:r>
            <a:endParaRPr lang="ru-U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Faculty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Dr. Maria Paola Brugnoli, MD, PhD</a:t>
            </a:r>
            <a:endParaRPr lang="it-IT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" dirty="0"/>
              <a:t>SIPMU - Italian Scientific Society of Clinical Hypnosis in Psychotherapy and Humanistic Medicine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Neuroscientific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Foundations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Psychosomatic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Disorders and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Hypnotic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Modulation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Autonomic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Nervous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System</a:t>
            </a:r>
            <a:endParaRPr lang="en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Cognitive-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Behavioral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Hypnotherapy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the Treatment of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Psychosomatic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Disorders</a:t>
            </a:r>
            <a:endParaRPr lang="en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Clinical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Hypnosis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Self-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Hypnosis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Techniques for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Treating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Psychosomatic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Symptoms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Anxiety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Pain,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Headache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Gastrointestinal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Disorders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6D47C-CC97-44C8-3624-1108BEFCED63}"/>
              </a:ext>
            </a:extLst>
          </p:cNvPr>
          <p:cNvSpPr txBox="1"/>
          <p:nvPr/>
        </p:nvSpPr>
        <p:spPr>
          <a:xfrm>
            <a:off x="3407288" y="545504"/>
            <a:ext cx="7485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sz="3200" b="1" dirty="0">
                <a:solidFill>
                  <a:srgbClr val="1009EE"/>
                </a:solidFill>
              </a:rPr>
              <a:t>ЗАПЛАНОВАНІ ЗАХОДИ НА 2025 РІК</a:t>
            </a:r>
            <a:endParaRPr lang="en" sz="3200" b="1" dirty="0">
              <a:solidFill>
                <a:srgbClr val="1009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284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8143</TotalTime>
  <Words>489</Words>
  <Application>Microsoft Macintosh PowerPoint</Application>
  <PresentationFormat>Широкоэкранный</PresentationFormat>
  <Paragraphs>62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Amazon Ember</vt:lpstr>
      <vt:lpstr>Aptos</vt:lpstr>
      <vt:lpstr>Arial</vt:lpstr>
      <vt:lpstr>Calibri</vt:lpstr>
      <vt:lpstr>Calibri Light</vt:lpstr>
      <vt:lpstr>Georgia</vt:lpstr>
      <vt:lpstr>Helvetica</vt:lpstr>
      <vt:lpstr>Poppins</vt:lpstr>
      <vt:lpstr>var(--heading-font-font-family)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Borys Ivnyev</cp:lastModifiedBy>
  <cp:revision>90</cp:revision>
  <dcterms:created xsi:type="dcterms:W3CDTF">2021-09-26T14:42:16Z</dcterms:created>
  <dcterms:modified xsi:type="dcterms:W3CDTF">2025-04-24T04:26:19Z</dcterms:modified>
</cp:coreProperties>
</file>